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5D60D26-0121-4B47-9CE2-7CCAED3D9A03}">
  <a:tblStyle styleId="{75D60D26-0121-4B47-9CE2-7CCAED3D9A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e2a66825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be2a66825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e2a66825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e2a66825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e2a66825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e2a66825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e2a668253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e2a66825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e2a66825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e2a66825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be2eeef27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be2eeef27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c2e4c5a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c2e4c5a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2e4c5ab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2e4c5a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e2a66825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e2a66825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c2e4c5ab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c2e4c5ab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7" Type="http://schemas.openxmlformats.org/officeDocument/2006/relationships/image" Target="../media/image24.png"/><Relationship Id="rId8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9.png"/><Relationship Id="rId7" Type="http://schemas.openxmlformats.org/officeDocument/2006/relationships/image" Target="../media/image27.png"/><Relationship Id="rId8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Relationship Id="rId5" Type="http://schemas.openxmlformats.org/officeDocument/2006/relationships/image" Target="../media/image26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ESRGAN and RCAN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/>
        </p:nvSpPr>
        <p:spPr>
          <a:xfrm>
            <a:off x="609525" y="2053400"/>
            <a:ext cx="250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Low Resolution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 Image</a:t>
            </a:r>
            <a:endParaRPr b="1"/>
          </a:p>
        </p:txBody>
      </p:sp>
      <p:sp>
        <p:nvSpPr>
          <p:cNvPr id="133" name="Google Shape;133;p22"/>
          <p:cNvSpPr txBox="1"/>
          <p:nvPr/>
        </p:nvSpPr>
        <p:spPr>
          <a:xfrm>
            <a:off x="3282125" y="4481725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ESRGAN</a:t>
            </a:r>
            <a:endParaRPr b="1"/>
          </a:p>
        </p:txBody>
      </p:sp>
      <p:sp>
        <p:nvSpPr>
          <p:cNvPr id="134" name="Google Shape;134;p22"/>
          <p:cNvSpPr txBox="1"/>
          <p:nvPr/>
        </p:nvSpPr>
        <p:spPr>
          <a:xfrm>
            <a:off x="32425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EDSR</a:t>
            </a:r>
            <a:endParaRPr b="1"/>
          </a:p>
        </p:txBody>
      </p:sp>
      <p:sp>
        <p:nvSpPr>
          <p:cNvPr id="135" name="Google Shape;135;p22"/>
          <p:cNvSpPr txBox="1"/>
          <p:nvPr/>
        </p:nvSpPr>
        <p:spPr>
          <a:xfrm>
            <a:off x="504413" y="4374021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SRGAN</a:t>
            </a:r>
            <a:endParaRPr b="1"/>
          </a:p>
        </p:txBody>
      </p:sp>
      <p:sp>
        <p:nvSpPr>
          <p:cNvPr id="136" name="Google Shape;136;p22"/>
          <p:cNvSpPr txBox="1"/>
          <p:nvPr/>
        </p:nvSpPr>
        <p:spPr>
          <a:xfrm>
            <a:off x="57571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RCAN</a:t>
            </a:r>
            <a:endParaRPr b="1"/>
          </a:p>
        </p:txBody>
      </p:sp>
      <p:sp>
        <p:nvSpPr>
          <p:cNvPr id="137" name="Google Shape;137;p22"/>
          <p:cNvSpPr txBox="1"/>
          <p:nvPr/>
        </p:nvSpPr>
        <p:spPr>
          <a:xfrm>
            <a:off x="5821513" y="4329325"/>
            <a:ext cx="250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High Resolution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Ground Truth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8" name="Google Shape;138;p22"/>
          <p:cNvPicPr preferRelativeResize="0"/>
          <p:nvPr/>
        </p:nvPicPr>
        <p:blipFill rotWithShape="1">
          <a:blip r:embed="rId3">
            <a:alphaModFix/>
          </a:blip>
          <a:srcRect b="62398" l="0" r="68535" t="8968"/>
          <a:stretch/>
        </p:blipFill>
        <p:spPr>
          <a:xfrm>
            <a:off x="969025" y="438675"/>
            <a:ext cx="1701058" cy="15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 rotWithShape="1">
          <a:blip r:embed="rId4">
            <a:alphaModFix/>
          </a:blip>
          <a:srcRect b="62512" l="-1256" r="68778" t="9124"/>
          <a:stretch/>
        </p:blipFill>
        <p:spPr>
          <a:xfrm>
            <a:off x="892826" y="2800350"/>
            <a:ext cx="1772623" cy="15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 rotWithShape="1">
          <a:blip r:embed="rId5">
            <a:alphaModFix/>
          </a:blip>
          <a:srcRect b="61362" l="0" r="68561" t="8620"/>
          <a:stretch/>
        </p:blipFill>
        <p:spPr>
          <a:xfrm>
            <a:off x="3643950" y="438675"/>
            <a:ext cx="1701050" cy="1624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 rotWithShape="1">
          <a:blip r:embed="rId6">
            <a:alphaModFix/>
          </a:blip>
          <a:srcRect b="60864" l="0" r="68363" t="8851"/>
          <a:stretch/>
        </p:blipFill>
        <p:spPr>
          <a:xfrm>
            <a:off x="6212225" y="2800350"/>
            <a:ext cx="1617219" cy="15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 rotWithShape="1">
          <a:blip r:embed="rId7">
            <a:alphaModFix/>
          </a:blip>
          <a:srcRect b="60872" l="0" r="69939" t="8395"/>
          <a:stretch/>
        </p:blipFill>
        <p:spPr>
          <a:xfrm>
            <a:off x="6175888" y="438675"/>
            <a:ext cx="1653550" cy="16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 rotWithShape="1">
          <a:blip r:embed="rId8">
            <a:alphaModFix/>
          </a:blip>
          <a:srcRect b="60632" l="0" r="68332" t="9459"/>
          <a:stretch/>
        </p:blipFill>
        <p:spPr>
          <a:xfrm>
            <a:off x="3666675" y="2826954"/>
            <a:ext cx="1653550" cy="1561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/>
        </p:nvSpPr>
        <p:spPr>
          <a:xfrm>
            <a:off x="609525" y="2053400"/>
            <a:ext cx="250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Low Resolution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 Image</a:t>
            </a:r>
            <a:endParaRPr b="1"/>
          </a:p>
        </p:txBody>
      </p:sp>
      <p:sp>
        <p:nvSpPr>
          <p:cNvPr id="149" name="Google Shape;149;p23"/>
          <p:cNvSpPr txBox="1"/>
          <p:nvPr/>
        </p:nvSpPr>
        <p:spPr>
          <a:xfrm>
            <a:off x="3205925" y="4481725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ESRGAN</a:t>
            </a:r>
            <a:endParaRPr b="1"/>
          </a:p>
        </p:txBody>
      </p:sp>
      <p:sp>
        <p:nvSpPr>
          <p:cNvPr id="150" name="Google Shape;150;p23"/>
          <p:cNvSpPr txBox="1"/>
          <p:nvPr/>
        </p:nvSpPr>
        <p:spPr>
          <a:xfrm>
            <a:off x="31663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EDSR</a:t>
            </a:r>
            <a:endParaRPr b="1"/>
          </a:p>
        </p:txBody>
      </p:sp>
      <p:sp>
        <p:nvSpPr>
          <p:cNvPr id="151" name="Google Shape;151;p23"/>
          <p:cNvSpPr txBox="1"/>
          <p:nvPr/>
        </p:nvSpPr>
        <p:spPr>
          <a:xfrm>
            <a:off x="504413" y="4374021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SRGAN</a:t>
            </a:r>
            <a:endParaRPr b="1"/>
          </a:p>
        </p:txBody>
      </p:sp>
      <p:sp>
        <p:nvSpPr>
          <p:cNvPr id="152" name="Google Shape;152;p23"/>
          <p:cNvSpPr txBox="1"/>
          <p:nvPr/>
        </p:nvSpPr>
        <p:spPr>
          <a:xfrm>
            <a:off x="59857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RCAN</a:t>
            </a:r>
            <a:endParaRPr b="1"/>
          </a:p>
        </p:txBody>
      </p:sp>
      <p:sp>
        <p:nvSpPr>
          <p:cNvPr id="153" name="Google Shape;153;p23"/>
          <p:cNvSpPr txBox="1"/>
          <p:nvPr/>
        </p:nvSpPr>
        <p:spPr>
          <a:xfrm>
            <a:off x="5821513" y="4329325"/>
            <a:ext cx="250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High Resolution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Ground Truth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3">
            <a:alphaModFix/>
          </a:blip>
          <a:srcRect b="78761" l="46793" r="41278" t="11055"/>
          <a:stretch/>
        </p:blipFill>
        <p:spPr>
          <a:xfrm>
            <a:off x="969025" y="438675"/>
            <a:ext cx="1758294" cy="15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 rotWithShape="1">
          <a:blip r:embed="rId4">
            <a:alphaModFix/>
          </a:blip>
          <a:srcRect b="80198" l="47889" r="41481" t="10195"/>
          <a:stretch/>
        </p:blipFill>
        <p:spPr>
          <a:xfrm>
            <a:off x="969025" y="2692773"/>
            <a:ext cx="1758300" cy="158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 rotWithShape="1">
          <a:blip r:embed="rId5">
            <a:alphaModFix/>
          </a:blip>
          <a:srcRect b="80296" l="46963" r="42516" t="8601"/>
          <a:stretch/>
        </p:blipFill>
        <p:spPr>
          <a:xfrm>
            <a:off x="3604825" y="438675"/>
            <a:ext cx="1705700" cy="15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 rotWithShape="1">
          <a:blip r:embed="rId6">
            <a:alphaModFix/>
          </a:blip>
          <a:srcRect b="80478" l="47212" r="41854" t="10025"/>
          <a:stretch/>
        </p:blipFill>
        <p:spPr>
          <a:xfrm>
            <a:off x="6270850" y="2692775"/>
            <a:ext cx="1648615" cy="158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 rotWithShape="1">
          <a:blip r:embed="rId7">
            <a:alphaModFix/>
          </a:blip>
          <a:srcRect b="79870" l="46388" r="43356" t="10274"/>
          <a:stretch/>
        </p:blipFill>
        <p:spPr>
          <a:xfrm>
            <a:off x="6342175" y="438675"/>
            <a:ext cx="1561975" cy="150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 rotWithShape="1">
          <a:blip r:embed="rId8">
            <a:alphaModFix/>
          </a:blip>
          <a:srcRect b="79533" l="48378" r="41979" t="11258"/>
          <a:stretch/>
        </p:blipFill>
        <p:spPr>
          <a:xfrm>
            <a:off x="3538900" y="2682050"/>
            <a:ext cx="1758300" cy="15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ESRGAN: Key Notes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“To further enhance the visual quality, we thoroughly study three key components of SRGAN — </a:t>
            </a:r>
            <a:r>
              <a:rPr b="1"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network architecture</a:t>
            </a:r>
            <a:r>
              <a:rPr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b="1"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adversarial loss</a:t>
            </a:r>
            <a:r>
              <a:rPr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and </a:t>
            </a:r>
            <a:r>
              <a:rPr b="1"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perceptual loss</a:t>
            </a:r>
            <a:r>
              <a:rPr i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and improve each of them to derive an Enhanced SRGAN (ESRGAN)” - as quoted in paper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26925" y="2044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Network Architecture</a:t>
            </a:r>
            <a:endParaRPr b="1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Replaced all original block units with RRDB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Removed BN layers to avoid artifacts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575" y="2447824"/>
            <a:ext cx="6133150" cy="13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238075"/>
            <a:ext cx="8520600" cy="46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 Adversarial Loss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relativistic discriminator instead of standard discriminator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3</a:t>
            </a:r>
            <a:r>
              <a:rPr b="1" lang="en"/>
              <a:t>. Perceptual Loss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perceptual loss is improved in the ESRGAN by using the features before activation which could lead to brightness consistency and texture recovery.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Reason:</a:t>
            </a:r>
            <a:r>
              <a:rPr lang="en"/>
              <a:t> The activated features are very sparse which provides weak supervision and thus leads to inferior performance.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150" y="653198"/>
            <a:ext cx="5702375" cy="10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RCAN: Key Notes &amp; architecture design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771475"/>
            <a:ext cx="8520600" cy="4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Built on top of EDSR.</a:t>
            </a:r>
            <a:endParaRPr sz="17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L1 loss function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No Batch Norm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Stacked Residual blocks</a:t>
            </a:r>
            <a:endParaRPr sz="13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10 Residual Groups (RG), each containing 20 RCAB units each.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1</a:t>
            </a:r>
            <a:r>
              <a:rPr lang="en" sz="1700"/>
              <a:t>6 Million parameters and &gt;400 layers(deepest network) indicates deeper networks may be easier to achieve better performance than wider networks.</a:t>
            </a:r>
            <a:endParaRPr sz="17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425" y="2904800"/>
            <a:ext cx="5758750" cy="20897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625" y="965650"/>
            <a:ext cx="5524500" cy="1866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3052200"/>
            <a:ext cx="6985175" cy="17919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82" name="Google Shape;82;p17"/>
          <p:cNvCxnSpPr/>
          <p:nvPr/>
        </p:nvCxnSpPr>
        <p:spPr>
          <a:xfrm flipH="1">
            <a:off x="1059450" y="1053575"/>
            <a:ext cx="2330100" cy="10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7"/>
          <p:cNvCxnSpPr/>
          <p:nvPr/>
        </p:nvCxnSpPr>
        <p:spPr>
          <a:xfrm>
            <a:off x="1057125" y="1062900"/>
            <a:ext cx="23400" cy="1959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7"/>
          <p:cNvCxnSpPr/>
          <p:nvPr/>
        </p:nvCxnSpPr>
        <p:spPr>
          <a:xfrm>
            <a:off x="3377875" y="1053575"/>
            <a:ext cx="0" cy="15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7"/>
          <p:cNvSpPr txBox="1"/>
          <p:nvPr/>
        </p:nvSpPr>
        <p:spPr>
          <a:xfrm>
            <a:off x="304800" y="76200"/>
            <a:ext cx="86148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" sz="1700">
                <a:solidFill>
                  <a:schemeClr val="dk2"/>
                </a:solidFill>
              </a:rPr>
              <a:t>To capture the more informative features, it exploits the interdependencies </a:t>
            </a:r>
            <a:r>
              <a:rPr b="1" lang="en" sz="1700">
                <a:solidFill>
                  <a:schemeClr val="dk2"/>
                </a:solidFill>
              </a:rPr>
              <a:t>among </a:t>
            </a:r>
            <a:r>
              <a:rPr lang="en" sz="1700">
                <a:solidFill>
                  <a:schemeClr val="dk2"/>
                </a:solidFill>
              </a:rPr>
              <a:t>feature channels, resulting in a channel attention (CA) mechanism.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641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Set5 Dataset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139875"/>
            <a:ext cx="2171700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-41222" l="0" r="-41222" t="0"/>
          <a:stretch/>
        </p:blipFill>
        <p:spPr>
          <a:xfrm>
            <a:off x="3271575" y="2741800"/>
            <a:ext cx="2667000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275" y="2741800"/>
            <a:ext cx="1844850" cy="18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71575" y="318375"/>
            <a:ext cx="1888451" cy="188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4750" y="340175"/>
            <a:ext cx="1844850" cy="18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863625" y="4474225"/>
            <a:ext cx="1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woman.png</a:t>
            </a:r>
            <a:endParaRPr b="1"/>
          </a:p>
        </p:txBody>
      </p:sp>
      <p:sp>
        <p:nvSpPr>
          <p:cNvPr id="97" name="Google Shape;97;p18"/>
          <p:cNvSpPr txBox="1"/>
          <p:nvPr/>
        </p:nvSpPr>
        <p:spPr>
          <a:xfrm>
            <a:off x="3759225" y="4626625"/>
            <a:ext cx="1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head</a:t>
            </a:r>
            <a:r>
              <a:rPr b="1" lang="en"/>
              <a:t>.png</a:t>
            </a:r>
            <a:endParaRPr b="1"/>
          </a:p>
        </p:txBody>
      </p:sp>
      <p:sp>
        <p:nvSpPr>
          <p:cNvPr id="98" name="Google Shape;98;p18"/>
          <p:cNvSpPr txBox="1"/>
          <p:nvPr/>
        </p:nvSpPr>
        <p:spPr>
          <a:xfrm>
            <a:off x="6685600" y="2185025"/>
            <a:ext cx="1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bird</a:t>
            </a:r>
            <a:r>
              <a:rPr b="1" lang="en"/>
              <a:t>.png</a:t>
            </a:r>
            <a:endParaRPr b="1"/>
          </a:p>
        </p:txBody>
      </p:sp>
      <p:sp>
        <p:nvSpPr>
          <p:cNvPr id="99" name="Google Shape;99;p18"/>
          <p:cNvSpPr txBox="1"/>
          <p:nvPr/>
        </p:nvSpPr>
        <p:spPr>
          <a:xfrm>
            <a:off x="6425625" y="4568875"/>
            <a:ext cx="1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butterfly</a:t>
            </a:r>
            <a:r>
              <a:rPr b="1" lang="en"/>
              <a:t>.png</a:t>
            </a:r>
            <a:endParaRPr b="1"/>
          </a:p>
        </p:txBody>
      </p:sp>
      <p:sp>
        <p:nvSpPr>
          <p:cNvPr id="100" name="Google Shape;100;p18"/>
          <p:cNvSpPr txBox="1"/>
          <p:nvPr/>
        </p:nvSpPr>
        <p:spPr>
          <a:xfrm>
            <a:off x="3758925" y="2185025"/>
            <a:ext cx="1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baby</a:t>
            </a:r>
            <a:r>
              <a:rPr b="1" lang="en"/>
              <a:t>.png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Quantitative Results (4x upscaling)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6" name="Google Shape;106;p19"/>
          <p:cNvGraphicFramePr/>
          <p:nvPr/>
        </p:nvGraphicFramePr>
        <p:xfrm>
          <a:off x="495300" y="135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{75D60D26-0121-4B47-9CE2-7CCAED3D9A03}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 Name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PSNR (Ours)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PSNR (Author)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SSIM (Ours)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SSIM (Author)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EDSR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32.095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32.46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0.892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0.8968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RCAN+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32.738152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32.73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0.900286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0.9013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SRGAN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29.373820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29.40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0.841682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0.8472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ESRGAN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32.730021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32.73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0.901131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0.9011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63918" l="19993" r="55424" t="20564"/>
          <a:stretch/>
        </p:blipFill>
        <p:spPr>
          <a:xfrm>
            <a:off x="969020" y="2832482"/>
            <a:ext cx="1527066" cy="1454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 rotWithShape="1">
          <a:blip r:embed="rId4">
            <a:alphaModFix/>
          </a:blip>
          <a:srcRect b="63529" l="19465" r="55365" t="20565"/>
          <a:stretch/>
        </p:blipFill>
        <p:spPr>
          <a:xfrm>
            <a:off x="969025" y="438675"/>
            <a:ext cx="1574267" cy="150101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609525" y="2053400"/>
            <a:ext cx="2503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Low Resolution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Input Image</a:t>
            </a:r>
            <a:endParaRPr b="1"/>
          </a:p>
        </p:txBody>
      </p:sp>
      <p:sp>
        <p:nvSpPr>
          <p:cNvPr id="119" name="Google Shape;119;p21"/>
          <p:cNvSpPr txBox="1"/>
          <p:nvPr/>
        </p:nvSpPr>
        <p:spPr>
          <a:xfrm>
            <a:off x="3282125" y="4481725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</a:t>
            </a:r>
            <a:r>
              <a:rPr b="1" lang="en"/>
              <a:t>SRGAN</a:t>
            </a:r>
            <a:endParaRPr b="1"/>
          </a:p>
        </p:txBody>
      </p:sp>
      <p:sp>
        <p:nvSpPr>
          <p:cNvPr id="120" name="Google Shape;120;p21"/>
          <p:cNvSpPr txBox="1"/>
          <p:nvPr/>
        </p:nvSpPr>
        <p:spPr>
          <a:xfrm>
            <a:off x="32425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EDSR</a:t>
            </a:r>
            <a:endParaRPr b="1"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5">
            <a:alphaModFix/>
          </a:blip>
          <a:srcRect b="63716" l="22250" r="56660" t="20660"/>
          <a:stretch/>
        </p:blipFill>
        <p:spPr>
          <a:xfrm>
            <a:off x="3730724" y="438685"/>
            <a:ext cx="1527076" cy="154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 rotWithShape="1">
          <a:blip r:embed="rId6">
            <a:alphaModFix/>
          </a:blip>
          <a:srcRect b="63289" l="17810" r="54357" t="20063"/>
          <a:stretch/>
        </p:blipFill>
        <p:spPr>
          <a:xfrm>
            <a:off x="6245326" y="2746374"/>
            <a:ext cx="1706895" cy="154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504413" y="4374021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SRGAN</a:t>
            </a:r>
            <a:endParaRPr b="1"/>
          </a:p>
        </p:txBody>
      </p:sp>
      <p:sp>
        <p:nvSpPr>
          <p:cNvPr id="124" name="Google Shape;124;p21"/>
          <p:cNvSpPr txBox="1"/>
          <p:nvPr/>
        </p:nvSpPr>
        <p:spPr>
          <a:xfrm>
            <a:off x="5757100" y="2161100"/>
            <a:ext cx="250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RCAN</a:t>
            </a:r>
            <a:endParaRPr b="1"/>
          </a:p>
        </p:txBody>
      </p:sp>
      <p:sp>
        <p:nvSpPr>
          <p:cNvPr id="125" name="Google Shape;125;p21"/>
          <p:cNvSpPr txBox="1"/>
          <p:nvPr/>
        </p:nvSpPr>
        <p:spPr>
          <a:xfrm>
            <a:off x="5821513" y="4329325"/>
            <a:ext cx="250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High Resolution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Ground Truth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7">
            <a:alphaModFix/>
          </a:blip>
          <a:srcRect b="63313" l="21324" r="57113" t="21616"/>
          <a:stretch/>
        </p:blipFill>
        <p:spPr>
          <a:xfrm>
            <a:off x="6352550" y="407538"/>
            <a:ext cx="1527050" cy="1610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 rotWithShape="1">
          <a:blip r:embed="rId8">
            <a:alphaModFix/>
          </a:blip>
          <a:srcRect b="64135" l="19904" r="56369" t="20477"/>
          <a:stretch/>
        </p:blipFill>
        <p:spPr>
          <a:xfrm>
            <a:off x="3711025" y="2735725"/>
            <a:ext cx="1574275" cy="1540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